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4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37ECF9-AD03-4071-AC31-5A16A42B665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127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5130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5131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654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E4265D-540D-43E5-B009-4354640BDD4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44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49DD1-0C10-4CC7-9F3B-7103AF4927F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025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4FDC3-87ED-4FDF-9E84-CB54B47E6A04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8CDF3-9841-4B9B-9D26-26509873F9F8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65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4DB661-FE0E-4128-BF8A-B8E80DE3043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65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71514-BC84-4531-9DF2-3A58281318F6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95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BA247-9C1F-4A2E-9420-2BCBAA6A2B3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01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681D4-3934-467F-964B-63376C78C3A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74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7FDF3-8D5D-488F-AAFF-98AC9ECDFE4C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90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875D0B-BCF5-4779-A78D-18AE8DBDF9DA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504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8FEBEA-5CDE-464C-8F9B-179A522690BA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410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410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51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4.wmf"/><Relationship Id="rId3" Type="http://schemas.openxmlformats.org/officeDocument/2006/relationships/image" Target="../media/image25.wmf"/><Relationship Id="rId7" Type="http://schemas.openxmlformats.org/officeDocument/2006/relationships/image" Target="../media/image2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15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18.bin"/><Relationship Id="rId3" Type="http://schemas.openxmlformats.org/officeDocument/2006/relationships/image" Target="../media/image18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</a:t>
            </a:r>
            <a:r>
              <a:rPr lang="en-US" smtClean="0">
                <a:cs typeface="Arial" charset="0"/>
              </a:rPr>
              <a:t>9-5 Tangents</a:t>
            </a:r>
            <a:endParaRPr lang="en-US" dirty="0">
              <a:cs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3394075" cy="4572000"/>
          </a:xfrm>
        </p:spPr>
        <p:txBody>
          <a:bodyPr/>
          <a:lstStyle/>
          <a:p>
            <a:r>
              <a:rPr lang="en-US" sz="2800" dirty="0"/>
              <a:t>Definitions</a:t>
            </a:r>
          </a:p>
          <a:p>
            <a:pPr lvl="1"/>
            <a:r>
              <a:rPr lang="en-US" sz="2400" dirty="0" smtClean="0"/>
              <a:t>Secant</a:t>
            </a:r>
            <a:endParaRPr lang="en-US" sz="2400" dirty="0"/>
          </a:p>
          <a:p>
            <a:pPr lvl="1"/>
            <a:r>
              <a:rPr lang="en-US" sz="2400" dirty="0"/>
              <a:t>Tangent</a:t>
            </a:r>
          </a:p>
          <a:p>
            <a:pPr lvl="1"/>
            <a:endParaRPr lang="en-US" sz="2400" dirty="0"/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4953000" y="2667000"/>
            <a:ext cx="1828800" cy="1828800"/>
          </a:xfrm>
          <a:prstGeom prst="ellips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5830888" y="35052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3" name="Line 19"/>
          <p:cNvSpPr>
            <a:spLocks noChangeShapeType="1"/>
          </p:cNvSpPr>
          <p:nvPr/>
        </p:nvSpPr>
        <p:spPr bwMode="auto">
          <a:xfrm>
            <a:off x="3962400" y="3733800"/>
            <a:ext cx="3505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 flipV="1">
            <a:off x="3962400" y="2286000"/>
            <a:ext cx="403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lg" len="lg"/>
            <a:tailEnd type="arrow" w="lg" len="lg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0" name="Oval 5"/>
          <p:cNvSpPr>
            <a:spLocks noChangeArrowheads="1"/>
          </p:cNvSpPr>
          <p:nvPr/>
        </p:nvSpPr>
        <p:spPr bwMode="auto">
          <a:xfrm>
            <a:off x="5562600" y="2667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47800" y="43434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secant is a _____ that passes through a circle, intersecting the circle _______.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562600" y="4522599"/>
            <a:ext cx="34347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 tangent is a ____ that passes through a circle, intersecting the circle ___________.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828800" y="6019800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point where the line intersects the circle is called the </a:t>
            </a:r>
            <a:r>
              <a:rPr lang="en-US" sz="2400" b="1" i="1" dirty="0" smtClean="0"/>
              <a:t>____________________.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474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Rectangle 22"/>
          <p:cNvSpPr/>
          <p:nvPr/>
        </p:nvSpPr>
        <p:spPr bwMode="auto">
          <a:xfrm rot="17842832">
            <a:off x="4924203" y="1668987"/>
            <a:ext cx="132709" cy="447816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 rot="4992411" flipV="1">
            <a:off x="4604364" y="2951904"/>
            <a:ext cx="181010" cy="447816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27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Freeform 18"/>
          <p:cNvSpPr/>
          <p:nvPr/>
        </p:nvSpPr>
        <p:spPr bwMode="auto">
          <a:xfrm>
            <a:off x="2361063" y="4039737"/>
            <a:ext cx="4694830" cy="1351129"/>
          </a:xfrm>
          <a:custGeom>
            <a:avLst/>
            <a:gdLst>
              <a:gd name="connsiteX0" fmla="*/ 0 w 4694830"/>
              <a:gd name="connsiteY0" fmla="*/ 0 h 1351129"/>
              <a:gd name="connsiteX1" fmla="*/ 122830 w 4694830"/>
              <a:gd name="connsiteY1" fmla="*/ 1351129 h 1351129"/>
              <a:gd name="connsiteX2" fmla="*/ 4694830 w 4694830"/>
              <a:gd name="connsiteY2" fmla="*/ 914400 h 1351129"/>
              <a:gd name="connsiteX3" fmla="*/ 0 w 4694830"/>
              <a:gd name="connsiteY3" fmla="*/ 0 h 135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94830" h="1351129">
                <a:moveTo>
                  <a:pt x="0" y="0"/>
                </a:moveTo>
                <a:lnTo>
                  <a:pt x="122830" y="1351129"/>
                </a:lnTo>
                <a:lnTo>
                  <a:pt x="4694830" y="914400"/>
                </a:lnTo>
                <a:lnTo>
                  <a:pt x="0" y="0"/>
                </a:lnTo>
                <a:close/>
              </a:path>
            </a:pathLst>
          </a:custGeom>
          <a:solidFill>
            <a:srgbClr val="6699FF">
              <a:alpha val="4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sp>
        <p:nvSpPr>
          <p:cNvPr id="6" name="Rectangle 5"/>
          <p:cNvSpPr/>
          <p:nvPr/>
        </p:nvSpPr>
        <p:spPr bwMode="auto">
          <a:xfrm rot="21258725">
            <a:off x="2381619" y="4036518"/>
            <a:ext cx="132709" cy="137691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4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Prove it!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617663"/>
            <a:ext cx="8077200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04800" y="1676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Given:</a:t>
            </a: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57200" y="2057400"/>
          <a:ext cx="304800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4" imgW="1815840" imgH="241200" progId="Equation.DSMT4">
                  <p:embed/>
                </p:oleObj>
              </mc:Choice>
              <mc:Fallback>
                <p:oleObj name="Equation" r:id="rId4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3048000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47675" y="2490788"/>
          <a:ext cx="3068638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6" imgW="1828800" imgH="241200" progId="Equation.DSMT4">
                  <p:embed/>
                </p:oleObj>
              </mc:Choice>
              <mc:Fallback>
                <p:oleObj name="Equation" r:id="rId6" imgW="18288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" y="2490788"/>
                        <a:ext cx="3068638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44513" y="2971800"/>
          <a:ext cx="3025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8" imgW="1803240" imgH="241200" progId="Equation.DSMT4">
                  <p:embed/>
                </p:oleObj>
              </mc:Choice>
              <mc:Fallback>
                <p:oleObj name="Equation" r:id="rId8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3" y="2971800"/>
                        <a:ext cx="302577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4988" y="3405188"/>
          <a:ext cx="304641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0" imgW="1815840" imgH="241200" progId="Equation.DSMT4">
                  <p:embed/>
                </p:oleObj>
              </mc:Choice>
              <mc:Fallback>
                <p:oleObj name="Equation" r:id="rId10" imgW="18158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3405188"/>
                        <a:ext cx="3046412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572000" y="55626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292929"/>
                </a:solidFill>
              </a:rPr>
              <a:t>Prove: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5638800" y="5583238"/>
          <a:ext cx="10858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2" imgW="647640" imgH="215640" progId="Equation.DSMT4">
                  <p:embed/>
                </p:oleObj>
              </mc:Choice>
              <mc:Fallback>
                <p:oleObj name="Equation" r:id="rId12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83238"/>
                        <a:ext cx="10858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71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r>
              <a:rPr lang="en-US" dirty="0"/>
              <a:t>Definitions</a:t>
            </a:r>
          </a:p>
          <a:p>
            <a:pPr lvl="1"/>
            <a:r>
              <a:rPr lang="en-US" dirty="0"/>
              <a:t>Tangent </a:t>
            </a:r>
            <a:r>
              <a:rPr lang="en-US" dirty="0" smtClean="0"/>
              <a:t>Circles</a:t>
            </a:r>
            <a:endParaRPr lang="en-US" dirty="0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648200" y="2057400"/>
            <a:ext cx="1828800" cy="1828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6065838" y="3505200"/>
            <a:ext cx="1096962" cy="1096963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6188075" y="3609975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43434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Two circles are tangent if they _______________________.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480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r>
              <a:rPr lang="en-US" dirty="0"/>
              <a:t>Definitions</a:t>
            </a:r>
          </a:p>
          <a:p>
            <a:pPr lvl="1"/>
            <a:r>
              <a:rPr lang="en-US" dirty="0"/>
              <a:t>Tangent Circles</a:t>
            </a:r>
          </a:p>
          <a:p>
            <a:pPr lvl="1"/>
            <a:r>
              <a:rPr lang="en-US" dirty="0" smtClean="0"/>
              <a:t>Common </a:t>
            </a:r>
            <a:r>
              <a:rPr lang="en-US" dirty="0"/>
              <a:t>Tangent</a:t>
            </a:r>
          </a:p>
          <a:p>
            <a:pPr lvl="2"/>
            <a:r>
              <a:rPr lang="en-US" dirty="0"/>
              <a:t>Internal</a:t>
            </a:r>
          </a:p>
          <a:p>
            <a:pPr lvl="2"/>
            <a:r>
              <a:rPr lang="en-US" dirty="0" smtClean="0"/>
              <a:t>External</a:t>
            </a:r>
            <a:endParaRPr lang="en-US" dirty="0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160588"/>
            <a:ext cx="4648200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52400" y="51816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Common internal tangents are ____________ the two circles.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595080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Common external tangents are _________ the two circles.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612810" y="1447800"/>
                <a:ext cx="1736033" cy="16168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𝐶𝐷</m:t>
                        </m:r>
                      </m:e>
                    </m:acc>
                  </m:oMath>
                </a14:m>
                <a:r>
                  <a:rPr lang="en-US" sz="2400" dirty="0" smtClean="0"/>
                  <a:t> is a common _________ tangent</a:t>
                </a:r>
                <a:endParaRPr lang="en-US" sz="24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2810" y="1447800"/>
                <a:ext cx="1736033" cy="1616853"/>
              </a:xfrm>
              <a:prstGeom prst="rect">
                <a:avLst/>
              </a:prstGeom>
              <a:blipFill rotWithShape="1">
                <a:blip r:embed="rId3"/>
                <a:stretch>
                  <a:fillRect l="-5263" r="-9123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511267" y="5139869"/>
                <a:ext cx="1736033" cy="1614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⃡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𝐵𝐹</m:t>
                        </m:r>
                      </m:e>
                    </m:acc>
                  </m:oMath>
                </a14:m>
                <a:r>
                  <a:rPr lang="en-US" sz="2400" dirty="0" smtClean="0"/>
                  <a:t> is an common _________tangent</a:t>
                </a:r>
                <a:endParaRPr lang="en-US" sz="24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1267" y="5139869"/>
                <a:ext cx="1736033" cy="1614416"/>
              </a:xfrm>
              <a:prstGeom prst="rect">
                <a:avLst/>
              </a:prstGeom>
              <a:blipFill rotWithShape="1">
                <a:blip r:embed="rId4"/>
                <a:stretch>
                  <a:fillRect l="-4912" r="-4912" b="-79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443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Theorems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52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a line is tangent to a circle, then it is </a:t>
            </a:r>
            <a:r>
              <a:rPr lang="en-US" dirty="0" smtClean="0"/>
              <a:t>______________ </a:t>
            </a:r>
            <a:r>
              <a:rPr lang="en-US" dirty="0"/>
              <a:t>to the </a:t>
            </a:r>
            <a:r>
              <a:rPr lang="en-US" dirty="0" smtClean="0"/>
              <a:t>________ drawn </a:t>
            </a:r>
            <a:r>
              <a:rPr lang="en-US" dirty="0"/>
              <a:t>to the </a:t>
            </a:r>
            <a:r>
              <a:rPr lang="en-US" dirty="0" smtClean="0"/>
              <a:t>________________.</a:t>
            </a:r>
            <a:endParaRPr lang="en-US" dirty="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2362200" y="4038600"/>
            <a:ext cx="2286000" cy="22860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914400" y="4038600"/>
            <a:ext cx="502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 flipV="1">
            <a:off x="3505200" y="4038600"/>
            <a:ext cx="0" cy="1143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867400" y="3810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l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276600" y="5105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Q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3276600" y="3581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P</a:t>
            </a:r>
          </a:p>
        </p:txBody>
      </p:sp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872759"/>
              </p:ext>
            </p:extLst>
          </p:nvPr>
        </p:nvGraphicFramePr>
        <p:xfrm>
          <a:off x="4791075" y="4572000"/>
          <a:ext cx="42100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866600" imgH="203040" progId="Equation.DSMT4">
                  <p:embed/>
                </p:oleObj>
              </mc:Choice>
              <mc:Fallback>
                <p:oleObj name="Equation" r:id="rId3" imgW="1866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075" y="4572000"/>
                        <a:ext cx="421005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57300"/>
              </p:ext>
            </p:extLst>
          </p:nvPr>
        </p:nvGraphicFramePr>
        <p:xfrm>
          <a:off x="4748213" y="4862513"/>
          <a:ext cx="2433637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079280" imgH="241200" progId="Equation.DSMT4">
                  <p:embed/>
                </p:oleObj>
              </mc:Choice>
              <mc:Fallback>
                <p:oleObj name="Equation" r:id="rId5" imgW="10792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8213" y="4862513"/>
                        <a:ext cx="2433637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73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676400"/>
          </a:xfrm>
        </p:spPr>
        <p:txBody>
          <a:bodyPr/>
          <a:lstStyle/>
          <a:p>
            <a:r>
              <a:rPr lang="en-US" sz="2800" dirty="0"/>
              <a:t>In a plane, if a line is </a:t>
            </a:r>
            <a:r>
              <a:rPr lang="en-US" sz="2800" dirty="0" smtClean="0"/>
              <a:t>_____________ </a:t>
            </a:r>
            <a:r>
              <a:rPr lang="en-US" sz="2800" dirty="0"/>
              <a:t>to a </a:t>
            </a:r>
            <a:r>
              <a:rPr lang="en-US" sz="2800" dirty="0" smtClean="0"/>
              <a:t>_________ </a:t>
            </a:r>
            <a:r>
              <a:rPr lang="en-US" sz="2800" dirty="0"/>
              <a:t>of a circle at its endpoint on the circle, then the line is </a:t>
            </a:r>
            <a:r>
              <a:rPr lang="en-US" sz="2800" dirty="0" smtClean="0"/>
              <a:t>________ </a:t>
            </a:r>
            <a:r>
              <a:rPr lang="en-US" sz="2800" dirty="0"/>
              <a:t>to the circle.</a:t>
            </a:r>
          </a:p>
        </p:txBody>
      </p:sp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362200" y="4038600"/>
            <a:ext cx="2286000" cy="22860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914400" y="4038600"/>
            <a:ext cx="50292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3505200" y="4038600"/>
            <a:ext cx="0" cy="1143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867400" y="38100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l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276600" y="5105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Q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276600" y="3581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>
                <a:solidFill>
                  <a:srgbClr val="292929"/>
                </a:solidFill>
                <a:latin typeface="Freestyle Script" pitchFamily="66" charset="0"/>
              </a:rPr>
              <a:t>P</a:t>
            </a:r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3249612"/>
              </p:ext>
            </p:extLst>
          </p:nvPr>
        </p:nvGraphicFramePr>
        <p:xfrm>
          <a:off x="4514850" y="5334000"/>
          <a:ext cx="46704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2070000" imgH="203040" progId="Equation.DSMT4">
                  <p:embed/>
                </p:oleObj>
              </mc:Choice>
              <mc:Fallback>
                <p:oleObj name="Equation" r:id="rId3" imgW="20700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5334000"/>
                        <a:ext cx="46704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325680"/>
              </p:ext>
            </p:extLst>
          </p:nvPr>
        </p:nvGraphicFramePr>
        <p:xfrm>
          <a:off x="4917281" y="4850607"/>
          <a:ext cx="289083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1282680" imgH="241200" progId="Equation.DSMT4">
                  <p:embed/>
                </p:oleObj>
              </mc:Choice>
              <mc:Fallback>
                <p:oleObj name="Equation" r:id="rId5" imgW="12826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7281" y="4850607"/>
                        <a:ext cx="2890838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40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Theorems</a:t>
            </a:r>
            <a:endParaRPr lang="en-US" dirty="0">
              <a:cs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1600200"/>
          </a:xfrm>
        </p:spPr>
        <p:txBody>
          <a:bodyPr/>
          <a:lstStyle/>
          <a:p>
            <a:r>
              <a:rPr lang="en-US" sz="2800" dirty="0"/>
              <a:t>Theorem</a:t>
            </a:r>
          </a:p>
          <a:p>
            <a:pPr lvl="1"/>
            <a:r>
              <a:rPr lang="en-US" sz="2400" dirty="0"/>
              <a:t>If two segments from the </a:t>
            </a:r>
            <a:r>
              <a:rPr lang="en-US" sz="2400" dirty="0" smtClean="0"/>
              <a:t>_______________ are __________ </a:t>
            </a:r>
            <a:r>
              <a:rPr lang="en-US" sz="2400" dirty="0"/>
              <a:t>to a circle, then they are </a:t>
            </a:r>
            <a:r>
              <a:rPr lang="en-US" sz="2400" dirty="0" smtClean="0"/>
              <a:t>________.</a:t>
            </a:r>
            <a:endParaRPr lang="en-US" sz="2400" dirty="0"/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581400"/>
            <a:ext cx="358140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0442238"/>
              </p:ext>
            </p:extLst>
          </p:nvPr>
        </p:nvGraphicFramePr>
        <p:xfrm>
          <a:off x="3276600" y="3457575"/>
          <a:ext cx="59436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2641320" imgH="241200" progId="Equation.DSMT4">
                  <p:embed/>
                </p:oleObj>
              </mc:Choice>
              <mc:Fallback>
                <p:oleObj name="Equation" r:id="rId4" imgW="26413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57575"/>
                        <a:ext cx="59436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1000904"/>
              </p:ext>
            </p:extLst>
          </p:nvPr>
        </p:nvGraphicFramePr>
        <p:xfrm>
          <a:off x="5610225" y="4051300"/>
          <a:ext cx="22447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6" imgW="1091880" imgH="203040" progId="Equation.DSMT4">
                  <p:embed/>
                </p:oleObj>
              </mc:Choice>
              <mc:Fallback>
                <p:oleObj name="Equation" r:id="rId6" imgW="10918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225" y="4051300"/>
                        <a:ext cx="224472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31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297737" cy="1412875"/>
          </a:xfrm>
        </p:spPr>
        <p:txBody>
          <a:bodyPr/>
          <a:lstStyle/>
          <a:p>
            <a:r>
              <a:rPr lang="en-US"/>
              <a:t>Example 1. 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124200"/>
            <a:ext cx="3276600" cy="195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43000" y="1752600"/>
          <a:ext cx="52578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4" imgW="1790640" imgH="241200" progId="Equation.DSMT4">
                  <p:embed/>
                </p:oleObj>
              </mc:Choice>
              <mc:Fallback>
                <p:oleObj name="Equation" r:id="rId4" imgW="1790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52578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04900" y="2263775"/>
          <a:ext cx="52959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6" imgW="1803240" imgH="241200" progId="Equation.DSMT4">
                  <p:embed/>
                </p:oleObj>
              </mc:Choice>
              <mc:Fallback>
                <p:oleObj name="Equation" r:id="rId6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63775"/>
                        <a:ext cx="52959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362200" y="3381375"/>
          <a:ext cx="1143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8" imgW="431640" imgH="190440" progId="Equation.DSMT4">
                  <p:embed/>
                </p:oleObj>
              </mc:Choice>
              <mc:Fallback>
                <p:oleObj name="Equation" r:id="rId8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81375"/>
                        <a:ext cx="11430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438400" y="4419600"/>
          <a:ext cx="4714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0" name="Equation" r:id="rId10" imgW="177480" imgH="164880" progId="Equation.DSMT4">
                  <p:embed/>
                </p:oleObj>
              </mc:Choice>
              <mc:Fallback>
                <p:oleObj name="Equation" r:id="rId10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19600"/>
                        <a:ext cx="4714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2362200" y="3381375"/>
          <a:ext cx="11430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1" name="Equation" r:id="rId12" imgW="431640" imgH="190440" progId="Equation.DSMT4">
                  <p:embed/>
                </p:oleObj>
              </mc:Choice>
              <mc:Fallback>
                <p:oleObj name="Equation" r:id="rId12" imgW="4316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381375"/>
                        <a:ext cx="114300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2438400" y="4419600"/>
          <a:ext cx="4714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2" name="Equation" r:id="rId13" imgW="177480" imgH="164880" progId="Equation.DSMT4">
                  <p:embed/>
                </p:oleObj>
              </mc:Choice>
              <mc:Fallback>
                <p:oleObj name="Equation" r:id="rId13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19600"/>
                        <a:ext cx="4714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41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297737" cy="1412875"/>
          </a:xfrm>
        </p:spPr>
        <p:txBody>
          <a:bodyPr/>
          <a:lstStyle/>
          <a:p>
            <a:r>
              <a:rPr lang="en-US"/>
              <a:t>Example 2. Find the value of </a:t>
            </a:r>
            <a:r>
              <a:rPr lang="en-US" i="1"/>
              <a:t>x</a:t>
            </a:r>
            <a:r>
              <a:rPr lang="en-US"/>
              <a:t>.</a:t>
            </a: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971800"/>
            <a:ext cx="3657600" cy="219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143000" y="1752600"/>
          <a:ext cx="52578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4" imgW="1790640" imgH="241200" progId="Equation.DSMT4">
                  <p:embed/>
                </p:oleObj>
              </mc:Choice>
              <mc:Fallback>
                <p:oleObj name="Equation" r:id="rId4" imgW="17906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52600"/>
                        <a:ext cx="52578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104900" y="2263775"/>
          <a:ext cx="52959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6" imgW="1803240" imgH="241200" progId="Equation.DSMT4">
                  <p:embed/>
                </p:oleObj>
              </mc:Choice>
              <mc:Fallback>
                <p:oleObj name="Equation" r:id="rId6" imgW="1803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63775"/>
                        <a:ext cx="52959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371600" y="3200400"/>
          <a:ext cx="11430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8" imgW="431640" imgH="203040" progId="Equation.DSMT4">
                  <p:embed/>
                </p:oleObj>
              </mc:Choice>
              <mc:Fallback>
                <p:oleObj name="Equation" r:id="rId8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11430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25600" y="4314825"/>
          <a:ext cx="5730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0" imgW="215640" imgH="164880" progId="Equation.DSMT4">
                  <p:embed/>
                </p:oleObj>
              </mc:Choice>
              <mc:Fallback>
                <p:oleObj name="Equation" r:id="rId10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314825"/>
                        <a:ext cx="5730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1371600" y="3200400"/>
          <a:ext cx="11430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2" imgW="431640" imgH="203040" progId="Equation.DSMT4">
                  <p:embed/>
                </p:oleObj>
              </mc:Choice>
              <mc:Fallback>
                <p:oleObj name="Equation" r:id="rId12" imgW="431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00400"/>
                        <a:ext cx="11430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625600" y="4314825"/>
          <a:ext cx="5730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3" imgW="215640" imgH="164880" progId="Equation.DSMT4">
                  <p:embed/>
                </p:oleObj>
              </mc:Choice>
              <mc:Fallback>
                <p:oleObj name="Equation" r:id="rId13" imgW="2156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314825"/>
                        <a:ext cx="5730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024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Turn: </a:t>
            </a:r>
            <a:endParaRPr lang="en-US" sz="18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7661275" cy="762000"/>
          </a:xfrm>
        </p:spPr>
        <p:txBody>
          <a:bodyPr/>
          <a:lstStyle/>
          <a:p>
            <a:r>
              <a:rPr lang="en-US" sz="2800"/>
              <a:t>Find the values of </a:t>
            </a:r>
            <a:r>
              <a:rPr lang="en-US" sz="2800" i="1"/>
              <a:t>x</a:t>
            </a:r>
            <a:r>
              <a:rPr lang="en-US" sz="2800"/>
              <a:t>, </a:t>
            </a:r>
            <a:r>
              <a:rPr lang="en-US" sz="2800" i="1"/>
              <a:t>y</a:t>
            </a:r>
            <a:r>
              <a:rPr lang="en-US" sz="2800"/>
              <a:t>, and </a:t>
            </a:r>
            <a:r>
              <a:rPr lang="en-US" sz="2800" i="1"/>
              <a:t>z</a:t>
            </a:r>
            <a:r>
              <a:rPr lang="en-US" sz="2800"/>
              <a:t> in the diagram.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60625"/>
            <a:ext cx="640080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 bwMode="auto">
          <a:xfrm rot="21258725">
            <a:off x="2381619" y="4036518"/>
            <a:ext cx="132709" cy="1376911"/>
          </a:xfrm>
          <a:prstGeom prst="rect">
            <a:avLst/>
          </a:prstGeom>
          <a:solidFill>
            <a:srgbClr val="6699FF">
              <a:alpha val="69804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1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256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Axis</vt:lpstr>
      <vt:lpstr>MathType 6.0 Equation</vt:lpstr>
      <vt:lpstr>Equation</vt:lpstr>
      <vt:lpstr>§9-5 Tangents</vt:lpstr>
      <vt:lpstr>More Definitions</vt:lpstr>
      <vt:lpstr>More Definitions</vt:lpstr>
      <vt:lpstr>Theorems</vt:lpstr>
      <vt:lpstr>Theorems</vt:lpstr>
      <vt:lpstr>Theorems</vt:lpstr>
      <vt:lpstr>Example 1. Find the value of x.</vt:lpstr>
      <vt:lpstr>Example 2. Find the value of x.</vt:lpstr>
      <vt:lpstr>Your Turn: </vt:lpstr>
      <vt:lpstr>Your Turn: </vt:lpstr>
      <vt:lpstr>Your Turn: </vt:lpstr>
      <vt:lpstr>Prove 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3</cp:revision>
  <dcterms:created xsi:type="dcterms:W3CDTF">2013-02-11T02:39:05Z</dcterms:created>
  <dcterms:modified xsi:type="dcterms:W3CDTF">2013-02-11T03:02:50Z</dcterms:modified>
</cp:coreProperties>
</file>